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11"/>
  </p:notesMasterIdLst>
  <p:sldIdLst>
    <p:sldId id="256" r:id="rId3"/>
    <p:sldId id="258" r:id="rId4"/>
    <p:sldId id="259" r:id="rId5"/>
    <p:sldId id="260" r:id="rId6"/>
    <p:sldId id="264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4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4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4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2A022308-E16E-4F0E-A445-37E941CA656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773085-C455-44EE-9153-1045F07F369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773085-C455-44EE-9153-1045F07F369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94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773085-C455-44EE-9153-1045F07F369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773085-C455-44EE-9153-1045F07F369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0193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773085-C455-44EE-9153-1045F07F369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073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773085-C455-44EE-9153-1045F07F369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550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773085-C455-44EE-9153-1045F07F369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399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1144872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71520" y="3987720"/>
            <a:ext cx="1144872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808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371520" y="398772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238080" y="398772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242600" y="144936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8113680" y="144936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371520" y="398772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242600" y="398772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8113680" y="398772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371520" y="1449360"/>
            <a:ext cx="11448720" cy="4858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11448720" cy="485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5586840" cy="485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8080" y="1449360"/>
            <a:ext cx="5586840" cy="485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ubTitle"/>
          </p:nvPr>
        </p:nvSpPr>
        <p:spPr>
          <a:xfrm>
            <a:off x="371520" y="623160"/>
            <a:ext cx="11448720" cy="314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8080" y="1449360"/>
            <a:ext cx="5586840" cy="485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371520" y="398772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371520" y="1449360"/>
            <a:ext cx="11448720" cy="4858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5586840" cy="485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808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238080" y="398772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808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371520" y="3987720"/>
            <a:ext cx="1144872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1144872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371520" y="3987720"/>
            <a:ext cx="1144872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808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371520" y="398772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6238080" y="398772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242600" y="144936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8113680" y="144936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371520" y="398772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body"/>
          </p:nvPr>
        </p:nvSpPr>
        <p:spPr>
          <a:xfrm>
            <a:off x="4242600" y="398772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body"/>
          </p:nvPr>
        </p:nvSpPr>
        <p:spPr>
          <a:xfrm>
            <a:off x="8113680" y="3987720"/>
            <a:ext cx="368640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11448720" cy="485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5586840" cy="485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8080" y="1449360"/>
            <a:ext cx="5586840" cy="485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371520" y="623160"/>
            <a:ext cx="11448720" cy="314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8080" y="1449360"/>
            <a:ext cx="5586840" cy="485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371520" y="398772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5586840" cy="485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808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8080" y="398772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7152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8080" y="1449360"/>
            <a:ext cx="558684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71520" y="3987720"/>
            <a:ext cx="11448720" cy="2317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"/>
          <p:cNvSpPr/>
          <p:nvPr/>
        </p:nvSpPr>
        <p:spPr>
          <a:xfrm>
            <a:off x="371160" y="6416640"/>
            <a:ext cx="1144908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" name="Picture 41"/>
          <p:cNvPicPr/>
          <p:nvPr/>
        </p:nvPicPr>
        <p:blipFill>
          <a:blip r:embed="rId14"/>
          <a:stretch/>
        </p:blipFill>
        <p:spPr>
          <a:xfrm>
            <a:off x="11592720" y="207000"/>
            <a:ext cx="399600" cy="206640"/>
          </a:xfrm>
          <a:prstGeom prst="rect">
            <a:avLst/>
          </a:prstGeom>
          <a:ln>
            <a:noFill/>
          </a:ln>
        </p:spPr>
      </p:pic>
      <p:pic>
        <p:nvPicPr>
          <p:cNvPr id="2" name="Picture 47"/>
          <p:cNvPicPr/>
          <p:nvPr/>
        </p:nvPicPr>
        <p:blipFill>
          <a:blip r:embed="rId15"/>
          <a:stretch/>
        </p:blipFill>
        <p:spPr>
          <a:xfrm>
            <a:off x="11147040" y="169920"/>
            <a:ext cx="243360" cy="279360"/>
          </a:xfrm>
          <a:prstGeom prst="rect">
            <a:avLst/>
          </a:prstGeom>
          <a:ln>
            <a:noFill/>
          </a:ln>
        </p:spPr>
      </p:pic>
      <p:pic>
        <p:nvPicPr>
          <p:cNvPr id="3" name="Picture 42"/>
          <p:cNvPicPr/>
          <p:nvPr/>
        </p:nvPicPr>
        <p:blipFill>
          <a:blip r:embed="rId16"/>
          <a:stretch/>
        </p:blipFill>
        <p:spPr>
          <a:xfrm>
            <a:off x="10726560" y="191880"/>
            <a:ext cx="223920" cy="248040"/>
          </a:xfrm>
          <a:prstGeom prst="rect">
            <a:avLst/>
          </a:prstGeom>
          <a:ln>
            <a:noFill/>
          </a:ln>
        </p:spPr>
      </p:pic>
      <p:sp>
        <p:nvSpPr>
          <p:cNvPr id="4" name="CustomShape 2" hidden="1"/>
          <p:cNvSpPr/>
          <p:nvPr/>
        </p:nvSpPr>
        <p:spPr>
          <a:xfrm>
            <a:off x="371520" y="0"/>
            <a:ext cx="6862320" cy="62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34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898989"/>
                </a:solidFill>
                <a:latin typeface="Calibri"/>
              </a:rPr>
              <a:t>Robotics, Artificial Intelligence and Real-Time Systems ▪ Department of Computer Science ▪ Technical University of Munich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5" name="CustomShape 3" hidden="1"/>
          <p:cNvSpPr/>
          <p:nvPr/>
        </p:nvSpPr>
        <p:spPr>
          <a:xfrm>
            <a:off x="9121320" y="6489720"/>
            <a:ext cx="2067120" cy="21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8B8B8B"/>
                </a:solidFill>
                <a:latin typeface="Calibri"/>
              </a:rPr>
              <a:t>Prof. Dr.-Ing. habil. Alois Knoll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6" name="Grafik 12"/>
          <p:cNvPicPr/>
          <p:nvPr/>
        </p:nvPicPr>
        <p:blipFill>
          <a:blip r:embed="rId17"/>
          <a:srcRect r="80417"/>
          <a:stretch/>
        </p:blipFill>
        <p:spPr>
          <a:xfrm>
            <a:off x="522000" y="482760"/>
            <a:ext cx="603360" cy="618840"/>
          </a:xfrm>
          <a:prstGeom prst="rect">
            <a:avLst/>
          </a:prstGeom>
          <a:ln>
            <a:noFill/>
          </a:ln>
        </p:spPr>
      </p:pic>
      <p:pic>
        <p:nvPicPr>
          <p:cNvPr id="7" name="Picture 5"/>
          <p:cNvPicPr/>
          <p:nvPr/>
        </p:nvPicPr>
        <p:blipFill>
          <a:blip r:embed="rId14"/>
          <a:stretch/>
        </p:blipFill>
        <p:spPr>
          <a:xfrm>
            <a:off x="10680840" y="521640"/>
            <a:ext cx="1008360" cy="521280"/>
          </a:xfrm>
          <a:prstGeom prst="rect">
            <a:avLst/>
          </a:prstGeom>
          <a:ln>
            <a:noFill/>
          </a:ln>
        </p:spPr>
      </p:pic>
      <p:pic>
        <p:nvPicPr>
          <p:cNvPr id="8" name="Picture 6"/>
          <p:cNvPicPr/>
          <p:nvPr/>
        </p:nvPicPr>
        <p:blipFill>
          <a:blip r:embed="rId15"/>
          <a:stretch/>
        </p:blipFill>
        <p:spPr>
          <a:xfrm>
            <a:off x="9556560" y="428400"/>
            <a:ext cx="614520" cy="704520"/>
          </a:xfrm>
          <a:prstGeom prst="rect">
            <a:avLst/>
          </a:prstGeom>
          <a:ln>
            <a:noFill/>
          </a:ln>
        </p:spPr>
      </p:pic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371520" y="2560320"/>
            <a:ext cx="11448720" cy="213732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strike="noStrike" spc="-1">
                <a:solidFill>
                  <a:srgbClr val="0065BD"/>
                </a:solidFill>
                <a:latin typeface="Calibri"/>
              </a:rPr>
              <a:t>Click to edit Master title style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371520" y="1563840"/>
            <a:ext cx="11448720" cy="4024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808080"/>
                </a:solidFill>
                <a:latin typeface="Calibri"/>
              </a:rPr>
              <a:t>Lecture Title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371520" y="1993320"/>
            <a:ext cx="11448720" cy="4024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808080"/>
                </a:solidFill>
                <a:latin typeface="Calibri"/>
              </a:rPr>
              <a:t>Subtitle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body"/>
          </p:nvPr>
        </p:nvSpPr>
        <p:spPr>
          <a:xfrm>
            <a:off x="371520" y="5950440"/>
            <a:ext cx="11448720" cy="468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808080"/>
                </a:solidFill>
                <a:latin typeface="Calibri"/>
              </a:rPr>
              <a:t>Semester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body"/>
          </p:nvPr>
        </p:nvSpPr>
        <p:spPr>
          <a:xfrm>
            <a:off x="371520" y="4816080"/>
            <a:ext cx="11448720" cy="94212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808080"/>
                </a:solidFill>
                <a:latin typeface="Calibri"/>
              </a:rPr>
              <a:t>Prof. Dr.-Ing. habil. Alois Knoll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18"/>
          <a:stretch/>
        </p:blipFill>
        <p:spPr>
          <a:xfrm>
            <a:off x="1125360" y="579960"/>
            <a:ext cx="3742920" cy="514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Line 1"/>
          <p:cNvSpPr/>
          <p:nvPr/>
        </p:nvSpPr>
        <p:spPr>
          <a:xfrm>
            <a:off x="371160" y="6416640"/>
            <a:ext cx="1144908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" name="Picture 41"/>
          <p:cNvPicPr/>
          <p:nvPr/>
        </p:nvPicPr>
        <p:blipFill>
          <a:blip r:embed="rId14"/>
          <a:stretch/>
        </p:blipFill>
        <p:spPr>
          <a:xfrm>
            <a:off x="11592720" y="207000"/>
            <a:ext cx="399600" cy="206640"/>
          </a:xfrm>
          <a:prstGeom prst="rect">
            <a:avLst/>
          </a:prstGeom>
          <a:ln>
            <a:noFill/>
          </a:ln>
        </p:spPr>
      </p:pic>
      <p:pic>
        <p:nvPicPr>
          <p:cNvPr id="100" name="Picture 47"/>
          <p:cNvPicPr/>
          <p:nvPr/>
        </p:nvPicPr>
        <p:blipFill>
          <a:blip r:embed="rId15"/>
          <a:stretch/>
        </p:blipFill>
        <p:spPr>
          <a:xfrm>
            <a:off x="11147040" y="169920"/>
            <a:ext cx="243360" cy="279360"/>
          </a:xfrm>
          <a:prstGeom prst="rect">
            <a:avLst/>
          </a:prstGeom>
          <a:ln>
            <a:noFill/>
          </a:ln>
        </p:spPr>
      </p:pic>
      <p:pic>
        <p:nvPicPr>
          <p:cNvPr id="101" name="Picture 42"/>
          <p:cNvPicPr/>
          <p:nvPr/>
        </p:nvPicPr>
        <p:blipFill>
          <a:blip r:embed="rId16"/>
          <a:stretch/>
        </p:blipFill>
        <p:spPr>
          <a:xfrm>
            <a:off x="10726560" y="191880"/>
            <a:ext cx="223920" cy="24804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371520" y="0"/>
            <a:ext cx="6862320" cy="62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34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898989"/>
                </a:solidFill>
                <a:latin typeface="Calibri"/>
              </a:rPr>
              <a:t>Robotics, Artificial Intelligence and Real-Time Systems ▪ Department of Computer Science ▪ Technical University of Munich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9121320" y="6489720"/>
            <a:ext cx="2067120" cy="21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8B8B8B"/>
                </a:solidFill>
                <a:latin typeface="Calibri"/>
              </a:rPr>
              <a:t>Walter Zimmer, M.Sc.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title"/>
          </p:nvPr>
        </p:nvSpPr>
        <p:spPr>
          <a:xfrm>
            <a:off x="371520" y="623160"/>
            <a:ext cx="11448720" cy="678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0065BD"/>
                </a:solidFill>
                <a:latin typeface="Calibri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371520" y="1449360"/>
            <a:ext cx="11448720" cy="4858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</p:txBody>
      </p:sp>
      <p:sp>
        <p:nvSpPr>
          <p:cNvPr id="106" name="PlaceHolder 6"/>
          <p:cNvSpPr>
            <a:spLocks noGrp="1"/>
          </p:cNvSpPr>
          <p:nvPr>
            <p:ph type="dt"/>
          </p:nvPr>
        </p:nvSpPr>
        <p:spPr>
          <a:xfrm>
            <a:off x="371880" y="6495480"/>
            <a:ext cx="677160" cy="214200"/>
          </a:xfrm>
          <a:prstGeom prst="rect">
            <a:avLst/>
          </a:prstGeom>
        </p:spPr>
        <p:txBody>
          <a:bodyPr lIns="36000" r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000" b="0" strike="noStrike" spc="-1">
                <a:solidFill>
                  <a:srgbClr val="8B8B8B"/>
                </a:solidFill>
                <a:latin typeface="Calibri"/>
              </a:rPr>
              <a:t>20.06.2022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sldNum"/>
          </p:nvPr>
        </p:nvSpPr>
        <p:spPr>
          <a:xfrm>
            <a:off x="11278800" y="6492960"/>
            <a:ext cx="541440" cy="214200"/>
          </a:xfrm>
          <a:prstGeom prst="rect">
            <a:avLst/>
          </a:prstGeom>
        </p:spPr>
        <p:txBody>
          <a:bodyPr lIns="36000" rIns="36000" anchor="ctr">
            <a:noAutofit/>
          </a:bodyPr>
          <a:lstStyle/>
          <a:p>
            <a:pPr algn="r">
              <a:lnSpc>
                <a:spcPct val="100000"/>
              </a:lnSpc>
            </a:pPr>
            <a:fld id="{8A05B61A-9DDE-4916-89B9-17EF34039666}" type="slidenum">
              <a:rPr lang="en-US" sz="10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08" name="PlaceHolder 8"/>
          <p:cNvSpPr>
            <a:spLocks noGrp="1"/>
          </p:cNvSpPr>
          <p:nvPr>
            <p:ph type="ftr"/>
          </p:nvPr>
        </p:nvSpPr>
        <p:spPr>
          <a:xfrm>
            <a:off x="1161720" y="6492960"/>
            <a:ext cx="7869600" cy="2174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latin typeface="Calibri"/>
              </a:rPr>
              <a:t>3</a:t>
            </a:r>
            <a:r>
              <a:rPr lang="en-US" sz="1000" b="0" strike="noStrike" spc="-1" baseline="14000000">
                <a:solidFill>
                  <a:srgbClr val="B2B2B2"/>
                </a:solidFill>
                <a:latin typeface="Calibri"/>
              </a:rPr>
              <a:t>rd</a:t>
            </a:r>
            <a:r>
              <a:rPr lang="en-US" sz="1000" b="0" strike="noStrike" spc="-1">
                <a:solidFill>
                  <a:srgbClr val="B2B2B2"/>
                </a:solidFill>
                <a:latin typeface="Calibri"/>
              </a:rPr>
              <a:t> Update Meeting - 3D Object Detection</a:t>
            </a:r>
            <a:endParaRPr lang="en-US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71520" y="2214000"/>
            <a:ext cx="11448720" cy="2137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strike="noStrike" spc="-1" dirty="0">
                <a:solidFill>
                  <a:srgbClr val="0065BD"/>
                </a:solidFill>
                <a:latin typeface="Calibri"/>
              </a:rPr>
              <a:t>Monocular 3D Traffic Perception Using HD Maps as an Auxiliary Feature </a:t>
            </a:r>
            <a:endParaRPr lang="en-US" sz="5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71520" y="1563840"/>
            <a:ext cx="11448720" cy="402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de-DE" sz="2400" b="1" strike="noStrike" spc="-1" dirty="0">
                <a:solidFill>
                  <a:srgbClr val="808080"/>
                </a:solidFill>
                <a:latin typeface="Calibri"/>
              </a:rPr>
              <a:t>Master</a:t>
            </a:r>
            <a:r>
              <a:rPr lang="en-US" sz="2400" b="1" spc="-1" dirty="0">
                <a:solidFill>
                  <a:srgbClr val="808080"/>
                </a:solidFill>
                <a:latin typeface="Calibri"/>
              </a:rPr>
              <a:t>’s </a:t>
            </a:r>
            <a:r>
              <a:rPr lang="de-DE" sz="2400" b="1" strike="noStrike" spc="-1" dirty="0">
                <a:solidFill>
                  <a:srgbClr val="808080"/>
                </a:solidFill>
                <a:latin typeface="Calibri"/>
              </a:rPr>
              <a:t>Thesis Initial Topic </a:t>
            </a:r>
            <a:r>
              <a:rPr lang="de-DE" sz="2400" b="1" strike="noStrike" spc="-1" dirty="0" err="1">
                <a:solidFill>
                  <a:srgbClr val="808080"/>
                </a:solidFill>
                <a:latin typeface="Calibri"/>
              </a:rPr>
              <a:t>Presentation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371520" y="6104520"/>
            <a:ext cx="11448720" cy="468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indent="-3240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808080"/>
                </a:solidFill>
                <a:latin typeface="Calibri"/>
              </a:rPr>
              <a:t>June 23, 2022</a:t>
            </a:r>
          </a:p>
        </p:txBody>
      </p:sp>
      <p:sp>
        <p:nvSpPr>
          <p:cNvPr id="154" name="TextShape 4"/>
          <p:cNvSpPr txBox="1"/>
          <p:nvPr/>
        </p:nvSpPr>
        <p:spPr>
          <a:xfrm>
            <a:off x="371520" y="4096800"/>
            <a:ext cx="11448720" cy="942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808080"/>
                </a:solidFill>
                <a:latin typeface="Calibri"/>
              </a:rPr>
              <a:t>Joseph Birkner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800" b="0" strike="noStrike" spc="-1" dirty="0">
                <a:solidFill>
                  <a:srgbClr val="808080"/>
                </a:solidFill>
                <a:latin typeface="Calibri"/>
              </a:rPr>
              <a:t>Chair of Robotics, Artificial Intelligence and Real-Time Systems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800" b="0" strike="noStrike" spc="-1" dirty="0">
                <a:solidFill>
                  <a:srgbClr val="808080"/>
                </a:solidFill>
                <a:latin typeface="Calibri"/>
              </a:rPr>
              <a:t>Technical University of Munich (TUM)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800" b="0" strike="noStrike" spc="-1" dirty="0">
                <a:solidFill>
                  <a:srgbClr val="808080"/>
                </a:solidFill>
                <a:latin typeface="Calibri"/>
              </a:rPr>
              <a:t>I6 Robotics Lab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800" b="0" strike="noStrike" spc="-1" dirty="0">
                <a:solidFill>
                  <a:srgbClr val="808080"/>
                </a:solidFill>
                <a:latin typeface="Calibri"/>
              </a:rPr>
              <a:t>Schleißheimer Straße 90A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800" b="0" strike="noStrike" spc="-1" dirty="0">
                <a:solidFill>
                  <a:srgbClr val="808080"/>
                </a:solidFill>
                <a:latin typeface="Calibri"/>
              </a:rPr>
              <a:t>85748 Garching-Hochbrück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6641280" y="519480"/>
            <a:ext cx="2712600" cy="51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71520" y="623160"/>
            <a:ext cx="11448720" cy="678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65BD"/>
                </a:solidFill>
                <a:latin typeface="Calibri"/>
              </a:rPr>
              <a:t>About me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71520" y="1302120"/>
            <a:ext cx="6562680" cy="4996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B.Sc. Natural Language Processing</a:t>
            </a: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Studying M.Sc. Informatics (50%) since 2018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Also did lots of NLP for my IDP and practical courses.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Senior Developer for Navigation Data Standard</a:t>
            </a:r>
          </a:p>
          <a:p>
            <a:pPr marL="4575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Work on 3D HD map rendering and modeling.</a:t>
            </a: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I would like to bring HD Maps and Differentiable Rendering into my Master’s thesis </a:t>
            </a:r>
            <a:r>
              <a:rPr lang="en-US" sz="2400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</a:t>
            </a: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r-HR" sz="2400" b="0" strike="noStrike" spc="-1" dirty="0">
                <a:solidFill>
                  <a:srgbClr val="000000"/>
                </a:solidFill>
                <a:latin typeface="Calibri"/>
              </a:rPr>
              <a:t>					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11278800" y="6492960"/>
            <a:ext cx="54144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 algn="r">
              <a:lnSpc>
                <a:spcPct val="100000"/>
              </a:lnSpc>
            </a:pPr>
            <a:fld id="{417D6D8B-54B4-4062-88FA-B3A80663E0B2}" type="slidenum">
              <a:rPr lang="en-US" sz="10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9353160" y="6492960"/>
            <a:ext cx="1584720" cy="21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10180080" y="6492960"/>
            <a:ext cx="1315080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B8B8B"/>
                </a:solidFill>
                <a:latin typeface="Calibri"/>
              </a:rPr>
              <a:t>Joseph Birkner</a:t>
            </a:r>
          </a:p>
        </p:txBody>
      </p:sp>
      <p:sp>
        <p:nvSpPr>
          <p:cNvPr id="168" name="TextShape 6"/>
          <p:cNvSpPr txBox="1"/>
          <p:nvPr/>
        </p:nvSpPr>
        <p:spPr>
          <a:xfrm>
            <a:off x="371880" y="6495480"/>
            <a:ext cx="67716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2</a:t>
            </a:r>
            <a:r>
              <a:rPr lang="en-US" sz="1000" spc="-1" dirty="0">
                <a:solidFill>
                  <a:srgbClr val="8B8B8B"/>
                </a:solidFill>
                <a:latin typeface="Calibri"/>
              </a:rPr>
              <a:t>4</a:t>
            </a: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.06.2022</a:t>
            </a:r>
            <a:endParaRPr lang="en-US" sz="1000" b="0" strike="noStrike" spc="-1" dirty="0">
              <a:latin typeface="Times New Roman"/>
            </a:endParaRPr>
          </a:p>
        </p:txBody>
      </p:sp>
      <p:sp>
        <p:nvSpPr>
          <p:cNvPr id="169" name="TextShape 7"/>
          <p:cNvSpPr txBox="1"/>
          <p:nvPr/>
        </p:nvSpPr>
        <p:spPr>
          <a:xfrm>
            <a:off x="1161720" y="6492960"/>
            <a:ext cx="7869600" cy="217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B2B2B2"/>
                </a:solidFill>
                <a:latin typeface="Calibri"/>
              </a:rPr>
              <a:t>Initial Master’s Thesis Topic Presentation</a:t>
            </a:r>
            <a:endParaRPr lang="en-US" sz="1000" b="0" strike="noStrike" spc="-1" dirty="0">
              <a:latin typeface="Times New Roman"/>
            </a:endParaRPr>
          </a:p>
        </p:txBody>
      </p:sp>
      <p:pic>
        <p:nvPicPr>
          <p:cNvPr id="3" name="Picture 2" descr="A picture containing outdoor, rock&#10;&#10;Description automatically generated">
            <a:extLst>
              <a:ext uri="{FF2B5EF4-FFF2-40B4-BE49-F238E27FC236}">
                <a16:creationId xmlns:a16="http://schemas.microsoft.com/office/drawing/2014/main" id="{F10DB1E0-B601-A8FE-C5D6-F2AF445425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3" t="9752" r="21296" b="4814"/>
          <a:stretch/>
        </p:blipFill>
        <p:spPr>
          <a:xfrm rot="5400000">
            <a:off x="6712090" y="1184570"/>
            <a:ext cx="4838420" cy="4394200"/>
          </a:xfrm>
          <a:prstGeom prst="rect">
            <a:avLst/>
          </a:prstGeom>
        </p:spPr>
      </p:pic>
      <p:sp>
        <p:nvSpPr>
          <p:cNvPr id="11" name="CustomShape 5">
            <a:extLst>
              <a:ext uri="{FF2B5EF4-FFF2-40B4-BE49-F238E27FC236}">
                <a16:creationId xmlns:a16="http://schemas.microsoft.com/office/drawing/2014/main" id="{9F85CD23-2854-CFB9-AE30-78893400BABE}"/>
              </a:ext>
            </a:extLst>
          </p:cNvPr>
          <p:cNvSpPr/>
          <p:nvPr/>
        </p:nvSpPr>
        <p:spPr>
          <a:xfrm>
            <a:off x="6934200" y="5925980"/>
            <a:ext cx="4394200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latin typeface="Calibri"/>
              </a:rPr>
              <a:t>Figure 1: Joseph in his natural habitat.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71520" y="623160"/>
            <a:ext cx="11448720" cy="678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65BD"/>
                </a:solidFill>
                <a:latin typeface="Calibri"/>
              </a:rPr>
              <a:t>Monocular 3D Detection in Providentia++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11278800" y="6492960"/>
            <a:ext cx="54144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 algn="r">
              <a:lnSpc>
                <a:spcPct val="100000"/>
              </a:lnSpc>
            </a:pPr>
            <a:fld id="{417D6D8B-54B4-4062-88FA-B3A80663E0B2}" type="slidenum">
              <a:rPr lang="en-US" sz="10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9353160" y="6492960"/>
            <a:ext cx="1584720" cy="21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10180080" y="6492960"/>
            <a:ext cx="1315080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B8B8B"/>
                </a:solidFill>
                <a:latin typeface="Calibri"/>
              </a:rPr>
              <a:t>Joseph Birkner</a:t>
            </a:r>
          </a:p>
        </p:txBody>
      </p:sp>
      <p:sp>
        <p:nvSpPr>
          <p:cNvPr id="168" name="TextShape 6"/>
          <p:cNvSpPr txBox="1"/>
          <p:nvPr/>
        </p:nvSpPr>
        <p:spPr>
          <a:xfrm>
            <a:off x="371880" y="6495480"/>
            <a:ext cx="67716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2</a:t>
            </a:r>
            <a:r>
              <a:rPr lang="en-US" sz="1000" spc="-1" dirty="0">
                <a:solidFill>
                  <a:srgbClr val="8B8B8B"/>
                </a:solidFill>
                <a:latin typeface="Calibri"/>
              </a:rPr>
              <a:t>4</a:t>
            </a: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.06.2022</a:t>
            </a:r>
            <a:endParaRPr lang="en-US" sz="1000" b="0" strike="noStrike" spc="-1" dirty="0">
              <a:latin typeface="Times New Roman"/>
            </a:endParaRPr>
          </a:p>
        </p:txBody>
      </p:sp>
      <p:sp>
        <p:nvSpPr>
          <p:cNvPr id="169" name="TextShape 7"/>
          <p:cNvSpPr txBox="1"/>
          <p:nvPr/>
        </p:nvSpPr>
        <p:spPr>
          <a:xfrm>
            <a:off x="1161720" y="6492960"/>
            <a:ext cx="7869600" cy="217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B2B2B2"/>
                </a:solidFill>
                <a:latin typeface="Calibri"/>
              </a:rPr>
              <a:t>Initial Master’s Thesis Topic Presentation</a:t>
            </a:r>
            <a:endParaRPr lang="en-US" sz="1000" b="0" strike="noStrike" spc="-1" dirty="0">
              <a:latin typeface="Times New Roman"/>
            </a:endParaRP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4211198-F147-BFCE-B546-30BDBC022E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6"/>
          <a:stretch/>
        </p:blipFill>
        <p:spPr>
          <a:xfrm>
            <a:off x="490620" y="1301760"/>
            <a:ext cx="5745080" cy="4459462"/>
          </a:xfrm>
          <a:prstGeom prst="rect">
            <a:avLst/>
          </a:prstGeom>
        </p:spPr>
      </p:pic>
      <p:sp>
        <p:nvSpPr>
          <p:cNvPr id="11" name="CustomShape 5">
            <a:extLst>
              <a:ext uri="{FF2B5EF4-FFF2-40B4-BE49-F238E27FC236}">
                <a16:creationId xmlns:a16="http://schemas.microsoft.com/office/drawing/2014/main" id="{45A31C87-8FD1-F541-C1B5-F7C946AAAA80}"/>
              </a:ext>
            </a:extLst>
          </p:cNvPr>
          <p:cNvSpPr/>
          <p:nvPr/>
        </p:nvSpPr>
        <p:spPr>
          <a:xfrm>
            <a:off x="490620" y="5827732"/>
            <a:ext cx="5745080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latin typeface="Calibri"/>
              </a:rPr>
              <a:t>Figure 2: Live views of RGB cameras from the B471:S110 intersection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EBEF6402-0654-8DF7-0645-D4E5E7D916AF}"/>
              </a:ext>
            </a:extLst>
          </p:cNvPr>
          <p:cNvSpPr/>
          <p:nvPr/>
        </p:nvSpPr>
        <p:spPr>
          <a:xfrm>
            <a:off x="6354799" y="5827192"/>
            <a:ext cx="5376863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latin typeface="Calibri"/>
              </a:rPr>
              <a:t>Figure 3: </a:t>
            </a:r>
            <a:r>
              <a:rPr lang="en-US" sz="1000" b="0" strike="noStrike" spc="-1" dirty="0" err="1">
                <a:latin typeface="Calibri"/>
              </a:rPr>
              <a:t>OpenDRIVE</a:t>
            </a:r>
            <a:r>
              <a:rPr lang="en-US" sz="1000" b="0" strike="noStrike" spc="-1" dirty="0">
                <a:latin typeface="Calibri"/>
              </a:rPr>
              <a:t> map of the same intersection</a:t>
            </a:r>
          </a:p>
        </p:txBody>
      </p:sp>
      <p:pic>
        <p:nvPicPr>
          <p:cNvPr id="13" name="Picture 12" descr="A close-up of a clock&#10;&#10;Description automatically generated with low confidence">
            <a:extLst>
              <a:ext uri="{FF2B5EF4-FFF2-40B4-BE49-F238E27FC236}">
                <a16:creationId xmlns:a16="http://schemas.microsoft.com/office/drawing/2014/main" id="{BDDF3892-8F22-755E-56CC-E8957839E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00" y="1301760"/>
            <a:ext cx="5376863" cy="44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1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71520" y="623160"/>
            <a:ext cx="11448720" cy="678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65BD"/>
                </a:solidFill>
                <a:latin typeface="Calibri"/>
              </a:rPr>
              <a:t>Maps as an Auxiliary Feature (1)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71520" y="1302120"/>
            <a:ext cx="11448720" cy="4996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dirty="0"/>
              <a:t>Traffic-Net</a:t>
            </a:r>
            <a:r>
              <a:rPr lang="en-US" sz="2400" dirty="0"/>
              <a:t>: 3D Traffic Monitoring Using a Single Camera (Sep 21)</a:t>
            </a: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dirty="0"/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dirty="0"/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dirty="0"/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dirty="0"/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dirty="0"/>
              <a:t>Strong prior knowledge on object width/height used to estimate 3D BBs</a:t>
            </a: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dirty="0"/>
              <a:t>Effective use of Kalman filters for trajectory/heading estimation</a:t>
            </a: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b="1" dirty="0"/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b="1" dirty="0"/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b="1" dirty="0"/>
          </a:p>
        </p:txBody>
      </p:sp>
      <p:sp>
        <p:nvSpPr>
          <p:cNvPr id="165" name="TextShape 3"/>
          <p:cNvSpPr txBox="1"/>
          <p:nvPr/>
        </p:nvSpPr>
        <p:spPr>
          <a:xfrm>
            <a:off x="11278800" y="6492960"/>
            <a:ext cx="54144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 algn="r">
              <a:lnSpc>
                <a:spcPct val="100000"/>
              </a:lnSpc>
            </a:pPr>
            <a:fld id="{417D6D8B-54B4-4062-88FA-B3A80663E0B2}" type="slidenum">
              <a:rPr lang="en-US" sz="10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9353160" y="6492960"/>
            <a:ext cx="1584720" cy="21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10180080" y="6492960"/>
            <a:ext cx="1315080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B8B8B"/>
                </a:solidFill>
                <a:latin typeface="Calibri"/>
              </a:rPr>
              <a:t>Joseph Birkner</a:t>
            </a:r>
          </a:p>
        </p:txBody>
      </p:sp>
      <p:sp>
        <p:nvSpPr>
          <p:cNvPr id="168" name="TextShape 6"/>
          <p:cNvSpPr txBox="1"/>
          <p:nvPr/>
        </p:nvSpPr>
        <p:spPr>
          <a:xfrm>
            <a:off x="371880" y="6495480"/>
            <a:ext cx="67716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2</a:t>
            </a:r>
            <a:r>
              <a:rPr lang="en-US" sz="1000" spc="-1" dirty="0">
                <a:solidFill>
                  <a:srgbClr val="8B8B8B"/>
                </a:solidFill>
                <a:latin typeface="Calibri"/>
              </a:rPr>
              <a:t>4</a:t>
            </a: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.06.2022</a:t>
            </a:r>
            <a:endParaRPr lang="en-US" sz="1000" b="0" strike="noStrike" spc="-1" dirty="0">
              <a:latin typeface="Times New Roman"/>
            </a:endParaRPr>
          </a:p>
        </p:txBody>
      </p:sp>
      <p:sp>
        <p:nvSpPr>
          <p:cNvPr id="169" name="TextShape 7"/>
          <p:cNvSpPr txBox="1"/>
          <p:nvPr/>
        </p:nvSpPr>
        <p:spPr>
          <a:xfrm>
            <a:off x="1161720" y="6492960"/>
            <a:ext cx="7869600" cy="217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B2B2B2"/>
                </a:solidFill>
                <a:latin typeface="Calibri"/>
              </a:rPr>
              <a:t>Initial Master’s Thesis Topic Presentation</a:t>
            </a:r>
            <a:endParaRPr lang="en-US" sz="1000" b="0" strike="noStrike" spc="-1" dirty="0">
              <a:latin typeface="Times New Roman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FC36E21-9756-6DA8-2055-1FBF5C3AE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82" y="2039231"/>
            <a:ext cx="2415347" cy="2447924"/>
          </a:xfrm>
          <a:prstGeom prst="rect">
            <a:avLst/>
          </a:prstGeom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2B7B45E3-8272-55F4-6DD3-8E6892BF5C81}"/>
              </a:ext>
            </a:extLst>
          </p:cNvPr>
          <p:cNvSpPr/>
          <p:nvPr/>
        </p:nvSpPr>
        <p:spPr>
          <a:xfrm>
            <a:off x="711200" y="4571531"/>
            <a:ext cx="9537699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latin typeface="Calibri"/>
              </a:rPr>
              <a:t>Parts of Figure 1 and 3 in the Traffic-Net Paper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0AC5403-7850-E3C4-4FD3-DD59B170F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60" y="2039231"/>
            <a:ext cx="7080823" cy="24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71520" y="623160"/>
            <a:ext cx="11448720" cy="678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65BD"/>
                </a:solidFill>
                <a:latin typeface="Calibri"/>
              </a:rPr>
              <a:t>Maps as an Auxiliary Feature (2)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71520" y="1302120"/>
            <a:ext cx="11448720" cy="50351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dirty="0" err="1"/>
              <a:t>UrbanNet</a:t>
            </a:r>
            <a:r>
              <a:rPr lang="en-US" sz="2400" dirty="0"/>
              <a:t>: Leveraging Urban Maps for Long Range 3D Object Detection (Oct 21)</a:t>
            </a: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trike="noStrike" spc="-1" dirty="0">
                <a:solidFill>
                  <a:srgbClr val="000000"/>
                </a:solidFill>
                <a:latin typeface="Calibri"/>
              </a:rPr>
              <a:t>Bounding Box estimation network supervised using data fr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om GTA V </a:t>
            </a:r>
            <a:r>
              <a:rPr lang="en-US" sz="2400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</a:t>
            </a:r>
            <a:endParaRPr lang="en-US" sz="240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r-HR" sz="2400" b="0" strike="noStrike" spc="-1" dirty="0">
                <a:solidFill>
                  <a:srgbClr val="000000"/>
                </a:solidFill>
                <a:latin typeface="Calibri"/>
              </a:rPr>
              <a:t>					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11278800" y="6492960"/>
            <a:ext cx="54144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 algn="r">
              <a:lnSpc>
                <a:spcPct val="100000"/>
              </a:lnSpc>
            </a:pPr>
            <a:fld id="{417D6D8B-54B4-4062-88FA-B3A80663E0B2}" type="slidenum">
              <a:rPr lang="en-US" sz="10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9353160" y="6492960"/>
            <a:ext cx="1584720" cy="21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10180080" y="6492960"/>
            <a:ext cx="1315080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B8B8B"/>
                </a:solidFill>
                <a:latin typeface="Calibri"/>
              </a:rPr>
              <a:t>Joseph Birkner</a:t>
            </a:r>
          </a:p>
        </p:txBody>
      </p:sp>
      <p:sp>
        <p:nvSpPr>
          <p:cNvPr id="168" name="TextShape 6"/>
          <p:cNvSpPr txBox="1"/>
          <p:nvPr/>
        </p:nvSpPr>
        <p:spPr>
          <a:xfrm>
            <a:off x="371880" y="6495480"/>
            <a:ext cx="67716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2</a:t>
            </a:r>
            <a:r>
              <a:rPr lang="en-US" sz="1000" spc="-1" dirty="0">
                <a:solidFill>
                  <a:srgbClr val="8B8B8B"/>
                </a:solidFill>
                <a:latin typeface="Calibri"/>
              </a:rPr>
              <a:t>4</a:t>
            </a: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.06.2022</a:t>
            </a:r>
            <a:endParaRPr lang="en-US" sz="1000" b="0" strike="noStrike" spc="-1" dirty="0">
              <a:latin typeface="Times New Roman"/>
            </a:endParaRPr>
          </a:p>
        </p:txBody>
      </p:sp>
      <p:sp>
        <p:nvSpPr>
          <p:cNvPr id="169" name="TextShape 7"/>
          <p:cNvSpPr txBox="1"/>
          <p:nvPr/>
        </p:nvSpPr>
        <p:spPr>
          <a:xfrm>
            <a:off x="1161720" y="6492960"/>
            <a:ext cx="7869600" cy="217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B2B2B2"/>
                </a:solidFill>
                <a:latin typeface="Calibri"/>
              </a:rPr>
              <a:t>Initial Master’s Thesis Topic Presentation</a:t>
            </a:r>
            <a:endParaRPr lang="en-US" sz="1000" b="0" strike="noStrike" spc="-1" dirty="0">
              <a:latin typeface="Times New Roman"/>
            </a:endParaRP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36E8EE0-F630-25F0-1AF1-FA44CC4C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1" y="1991630"/>
            <a:ext cx="7588250" cy="3149840"/>
          </a:xfrm>
          <a:prstGeom prst="rect">
            <a:avLst/>
          </a:prstGeom>
        </p:spPr>
      </p:pic>
      <p:sp>
        <p:nvSpPr>
          <p:cNvPr id="10" name="CustomShape 5">
            <a:extLst>
              <a:ext uri="{FF2B5EF4-FFF2-40B4-BE49-F238E27FC236}">
                <a16:creationId xmlns:a16="http://schemas.microsoft.com/office/drawing/2014/main" id="{3D69AF4B-BFA3-40F6-10C2-3EAA3E761867}"/>
              </a:ext>
            </a:extLst>
          </p:cNvPr>
          <p:cNvSpPr/>
          <p:nvPr/>
        </p:nvSpPr>
        <p:spPr>
          <a:xfrm>
            <a:off x="2038351" y="5190030"/>
            <a:ext cx="7588250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latin typeface="Calibri"/>
              </a:rPr>
              <a:t>Figure 2 from </a:t>
            </a:r>
            <a:r>
              <a:rPr lang="en-US" sz="1000" b="0" strike="noStrike" spc="-1" dirty="0" err="1">
                <a:latin typeface="Calibri"/>
              </a:rPr>
              <a:t>UrbanNet</a:t>
            </a:r>
            <a:endParaRPr lang="en-US" sz="1000" b="0" strike="noStrike" spc="-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428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71520" y="623160"/>
            <a:ext cx="11448720" cy="678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65BD"/>
                </a:solidFill>
                <a:latin typeface="Calibri"/>
              </a:rPr>
              <a:t>Neural Rendering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71520" y="1454563"/>
            <a:ext cx="6524580" cy="18156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>
            <a:noAutofit/>
          </a:bodyPr>
          <a:lstStyle/>
          <a:p>
            <a:pPr marL="3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Self-supervision by differentiable rendering of the NNs proposed object labels and comparing with (some channel of) the input image.</a:t>
            </a:r>
            <a:r>
              <a:rPr lang="hr-HR" sz="2400" b="0" strike="noStrike" spc="-1" dirty="0">
                <a:solidFill>
                  <a:srgbClr val="000000"/>
                </a:solidFill>
                <a:latin typeface="Calibri"/>
              </a:rPr>
              <a:t>	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11278800" y="6492960"/>
            <a:ext cx="54144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 algn="r">
              <a:lnSpc>
                <a:spcPct val="100000"/>
              </a:lnSpc>
            </a:pPr>
            <a:fld id="{417D6D8B-54B4-4062-88FA-B3A80663E0B2}" type="slidenum">
              <a:rPr lang="en-US" sz="1000" b="0" strike="noStrike" spc="-1">
                <a:solidFill>
                  <a:srgbClr val="8B8B8B"/>
                </a:solidFill>
                <a:latin typeface="Calibri"/>
              </a:rPr>
              <a:t>6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9353160" y="6492960"/>
            <a:ext cx="1584720" cy="21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10180080" y="6492960"/>
            <a:ext cx="1315080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B8B8B"/>
                </a:solidFill>
                <a:latin typeface="Calibri"/>
              </a:rPr>
              <a:t>Joseph Birkner</a:t>
            </a:r>
          </a:p>
        </p:txBody>
      </p:sp>
      <p:sp>
        <p:nvSpPr>
          <p:cNvPr id="168" name="TextShape 6"/>
          <p:cNvSpPr txBox="1"/>
          <p:nvPr/>
        </p:nvSpPr>
        <p:spPr>
          <a:xfrm>
            <a:off x="371880" y="6495480"/>
            <a:ext cx="67716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2</a:t>
            </a:r>
            <a:r>
              <a:rPr lang="en-US" sz="1000" spc="-1" dirty="0">
                <a:solidFill>
                  <a:srgbClr val="8B8B8B"/>
                </a:solidFill>
                <a:latin typeface="Calibri"/>
              </a:rPr>
              <a:t>4</a:t>
            </a: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.06.2022</a:t>
            </a:r>
            <a:endParaRPr lang="en-US" sz="1000" b="0" strike="noStrike" spc="-1" dirty="0">
              <a:latin typeface="Times New Roman"/>
            </a:endParaRPr>
          </a:p>
        </p:txBody>
      </p:sp>
      <p:sp>
        <p:nvSpPr>
          <p:cNvPr id="169" name="TextShape 7"/>
          <p:cNvSpPr txBox="1"/>
          <p:nvPr/>
        </p:nvSpPr>
        <p:spPr>
          <a:xfrm>
            <a:off x="1161720" y="6492960"/>
            <a:ext cx="7869600" cy="217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B2B2B2"/>
                </a:solidFill>
                <a:latin typeface="Calibri"/>
              </a:rPr>
              <a:t>Initial Master’s Thesis Topic Presentation</a:t>
            </a:r>
            <a:endParaRPr lang="en-US" sz="1000" b="0" strike="noStrike" spc="-1" dirty="0">
              <a:latin typeface="Times New Roman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ECE250E-F881-B7C8-3577-EEF1D3D95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8" y="3313741"/>
            <a:ext cx="5905432" cy="2421515"/>
          </a:xfrm>
          <a:prstGeom prst="rect">
            <a:avLst/>
          </a:prstGeom>
        </p:spPr>
      </p:pic>
      <p:sp>
        <p:nvSpPr>
          <p:cNvPr id="11" name="TextShape 2">
            <a:extLst>
              <a:ext uri="{FF2B5EF4-FFF2-40B4-BE49-F238E27FC236}">
                <a16:creationId xmlns:a16="http://schemas.microsoft.com/office/drawing/2014/main" id="{CE5E265D-932F-4CD9-7DF7-3A0F9BF028F2}"/>
              </a:ext>
            </a:extLst>
          </p:cNvPr>
          <p:cNvSpPr txBox="1"/>
          <p:nvPr/>
        </p:nvSpPr>
        <p:spPr>
          <a:xfrm>
            <a:off x="7006458" y="1301760"/>
            <a:ext cx="4693404" cy="4933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3D-RCNN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: Instance-level 3D Object Reconstruction via Render-and-Compare (CVPR 2018)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Could also predict heading and velocity change on top of x/y/theta/w/h/d/category</a:t>
            </a: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Could pixel-wise lane orientation annotations help?</a:t>
            </a:r>
            <a:endParaRPr lang="et-EE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r-HR" sz="2400" b="0" strike="noStrike" spc="-1" dirty="0">
                <a:solidFill>
                  <a:srgbClr val="000000"/>
                </a:solidFill>
                <a:latin typeface="Calibri"/>
              </a:rPr>
              <a:t>					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B6D4DBD9-556B-8D04-471C-86245C33103D}"/>
              </a:ext>
            </a:extLst>
          </p:cNvPr>
          <p:cNvSpPr/>
          <p:nvPr/>
        </p:nvSpPr>
        <p:spPr>
          <a:xfrm>
            <a:off x="490620" y="5827732"/>
            <a:ext cx="5745080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latin typeface="Calibri"/>
              </a:rPr>
              <a:t>Figure 1 from 3D-RCNN</a:t>
            </a:r>
          </a:p>
        </p:txBody>
      </p:sp>
    </p:spTree>
    <p:extLst>
      <p:ext uri="{BB962C8B-B14F-4D97-AF65-F5344CB8AC3E}">
        <p14:creationId xmlns:p14="http://schemas.microsoft.com/office/powerpoint/2010/main" val="383017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71520" y="623160"/>
            <a:ext cx="11448720" cy="678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65BD"/>
                </a:solidFill>
                <a:latin typeface="Calibri"/>
              </a:rPr>
              <a:t>References (so far)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71520" y="1302120"/>
            <a:ext cx="11448720" cy="4996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et-EE" sz="2400" dirty="0" err="1"/>
              <a:t>Rezaei</a:t>
            </a:r>
            <a:r>
              <a:rPr lang="et-EE" sz="2400" dirty="0"/>
              <a:t>, </a:t>
            </a:r>
            <a:r>
              <a:rPr lang="et-EE" sz="2400" dirty="0" err="1"/>
              <a:t>Mahdi</a:t>
            </a:r>
            <a:r>
              <a:rPr lang="et-EE" sz="2400" dirty="0"/>
              <a:t>, </a:t>
            </a:r>
            <a:r>
              <a:rPr lang="et-EE" sz="2400" dirty="0" err="1"/>
              <a:t>Mohsen</a:t>
            </a:r>
            <a:r>
              <a:rPr lang="et-EE" sz="2400" dirty="0"/>
              <a:t> </a:t>
            </a:r>
            <a:r>
              <a:rPr lang="et-EE" sz="2400" dirty="0" err="1"/>
              <a:t>Azarmi</a:t>
            </a:r>
            <a:r>
              <a:rPr lang="et-EE" sz="2400" dirty="0"/>
              <a:t>, and </a:t>
            </a:r>
            <a:r>
              <a:rPr lang="et-EE" sz="2400" dirty="0" err="1"/>
              <a:t>Farzam</a:t>
            </a:r>
            <a:r>
              <a:rPr lang="et-EE" sz="2400" dirty="0"/>
              <a:t> </a:t>
            </a:r>
            <a:r>
              <a:rPr lang="et-EE" sz="2400" dirty="0" err="1"/>
              <a:t>Mohammad</a:t>
            </a:r>
            <a:r>
              <a:rPr lang="et-EE" sz="2400" dirty="0"/>
              <a:t> </a:t>
            </a:r>
            <a:r>
              <a:rPr lang="et-EE" sz="2400" dirty="0" err="1"/>
              <a:t>Pour</a:t>
            </a:r>
            <a:r>
              <a:rPr lang="et-EE" sz="2400" dirty="0"/>
              <a:t> </a:t>
            </a:r>
            <a:r>
              <a:rPr lang="et-EE" sz="2400" dirty="0" err="1"/>
              <a:t>Mir</a:t>
            </a:r>
            <a:r>
              <a:rPr lang="et-EE" sz="2400" dirty="0"/>
              <a:t>. "</a:t>
            </a:r>
            <a:r>
              <a:rPr lang="et-EE" sz="2400" dirty="0" err="1"/>
              <a:t>Traffic</a:t>
            </a:r>
            <a:r>
              <a:rPr lang="et-EE" sz="2400" dirty="0"/>
              <a:t>-Net: 3D </a:t>
            </a:r>
            <a:r>
              <a:rPr lang="et-EE" sz="2400" dirty="0" err="1"/>
              <a:t>Traffic</a:t>
            </a:r>
            <a:r>
              <a:rPr lang="et-EE" sz="2400" dirty="0"/>
              <a:t> Monitoring </a:t>
            </a:r>
            <a:r>
              <a:rPr lang="et-EE" sz="2400" dirty="0" err="1"/>
              <a:t>Using</a:t>
            </a:r>
            <a:r>
              <a:rPr lang="et-EE" sz="2400" dirty="0"/>
              <a:t> a </a:t>
            </a:r>
            <a:r>
              <a:rPr lang="et-EE" sz="2400" dirty="0" err="1"/>
              <a:t>Single</a:t>
            </a:r>
            <a:r>
              <a:rPr lang="et-EE" sz="2400" dirty="0"/>
              <a:t> </a:t>
            </a:r>
            <a:r>
              <a:rPr lang="et-EE" sz="2400" dirty="0" err="1"/>
              <a:t>Camera</a:t>
            </a:r>
            <a:r>
              <a:rPr lang="et-EE" sz="2400" dirty="0"/>
              <a:t>." </a:t>
            </a:r>
            <a:r>
              <a:rPr lang="et-EE" sz="2400" i="1" dirty="0" err="1"/>
              <a:t>arXiv</a:t>
            </a:r>
            <a:r>
              <a:rPr lang="et-EE" sz="2400" i="1" dirty="0"/>
              <a:t> preprint arXiv:2109.09165</a:t>
            </a:r>
            <a:r>
              <a:rPr lang="et-EE" sz="2400" dirty="0"/>
              <a:t> (2021).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Mouawad, Issa, et al. "Time-to-Label: Temporal Consistency for Self-Supervised Monocular 3D Object Detection." </a:t>
            </a:r>
            <a:r>
              <a:rPr lang="en-US" sz="2400" i="1" dirty="0" err="1"/>
              <a:t>arXiv</a:t>
            </a:r>
            <a:r>
              <a:rPr lang="en-US" sz="2400" i="1" dirty="0"/>
              <a:t> preprint arXiv:2203.02193</a:t>
            </a:r>
            <a:r>
              <a:rPr lang="en-US" sz="2400" dirty="0"/>
              <a:t> (2022).</a:t>
            </a:r>
          </a:p>
          <a:p>
            <a:endParaRPr lang="en-US" sz="2400" dirty="0"/>
          </a:p>
          <a:p>
            <a:r>
              <a:rPr lang="et-EE" sz="2400" dirty="0" err="1"/>
              <a:t>Marinello</a:t>
            </a:r>
            <a:r>
              <a:rPr lang="et-EE" sz="2400" dirty="0"/>
              <a:t>, </a:t>
            </a:r>
            <a:r>
              <a:rPr lang="et-EE" sz="2400" dirty="0" err="1"/>
              <a:t>Nicola</a:t>
            </a:r>
            <a:r>
              <a:rPr lang="et-EE" sz="2400" dirty="0"/>
              <a:t>, </a:t>
            </a:r>
            <a:r>
              <a:rPr lang="et-EE" sz="2400" dirty="0" err="1"/>
              <a:t>Marc</a:t>
            </a:r>
            <a:r>
              <a:rPr lang="et-EE" sz="2400" dirty="0"/>
              <a:t> </a:t>
            </a:r>
            <a:r>
              <a:rPr lang="et-EE" sz="2400" dirty="0" err="1"/>
              <a:t>Proesmans</a:t>
            </a:r>
            <a:r>
              <a:rPr lang="et-EE" sz="2400" dirty="0"/>
              <a:t>, and </a:t>
            </a:r>
            <a:r>
              <a:rPr lang="et-EE" sz="2400" dirty="0" err="1"/>
              <a:t>Luc</a:t>
            </a:r>
            <a:r>
              <a:rPr lang="et-EE" sz="2400" dirty="0"/>
              <a:t> Van </a:t>
            </a:r>
            <a:r>
              <a:rPr lang="et-EE" sz="2400" dirty="0" err="1"/>
              <a:t>Gool</a:t>
            </a:r>
            <a:r>
              <a:rPr lang="et-EE" sz="2400" dirty="0"/>
              <a:t>. "</a:t>
            </a:r>
            <a:r>
              <a:rPr lang="et-EE" sz="2400" dirty="0" err="1"/>
              <a:t>TripletTrack</a:t>
            </a:r>
            <a:r>
              <a:rPr lang="et-EE" sz="2400" dirty="0"/>
              <a:t>: 3D </a:t>
            </a:r>
            <a:r>
              <a:rPr lang="et-EE" sz="2400" dirty="0" err="1"/>
              <a:t>Object</a:t>
            </a:r>
            <a:r>
              <a:rPr lang="et-EE" sz="2400" dirty="0"/>
              <a:t> Tracking </a:t>
            </a:r>
            <a:r>
              <a:rPr lang="et-EE" sz="2400" dirty="0" err="1"/>
              <a:t>Using</a:t>
            </a:r>
            <a:r>
              <a:rPr lang="et-EE" sz="2400" dirty="0"/>
              <a:t> </a:t>
            </a:r>
            <a:r>
              <a:rPr lang="et-EE" sz="2400" dirty="0" err="1"/>
              <a:t>Triplet</a:t>
            </a:r>
            <a:r>
              <a:rPr lang="et-EE" sz="2400" dirty="0"/>
              <a:t> </a:t>
            </a:r>
            <a:r>
              <a:rPr lang="et-EE" sz="2400" dirty="0" err="1"/>
              <a:t>Embeddings</a:t>
            </a:r>
            <a:r>
              <a:rPr lang="et-EE" sz="2400" dirty="0"/>
              <a:t> and LSTM." </a:t>
            </a:r>
            <a:r>
              <a:rPr lang="et-EE" sz="2400" i="1" dirty="0" err="1"/>
              <a:t>Proceedings</a:t>
            </a:r>
            <a:r>
              <a:rPr lang="et-EE" sz="2400" i="1" dirty="0"/>
              <a:t> of </a:t>
            </a:r>
            <a:r>
              <a:rPr lang="et-EE" sz="2400" i="1" dirty="0" err="1"/>
              <a:t>the</a:t>
            </a:r>
            <a:r>
              <a:rPr lang="et-EE" sz="2400" i="1" dirty="0"/>
              <a:t> IEEE/CVF </a:t>
            </a:r>
            <a:r>
              <a:rPr lang="et-EE" sz="2400" i="1" dirty="0" err="1"/>
              <a:t>Conference</a:t>
            </a:r>
            <a:r>
              <a:rPr lang="et-EE" sz="2400" i="1" dirty="0"/>
              <a:t> on Computer Vision and </a:t>
            </a:r>
            <a:r>
              <a:rPr lang="et-EE" sz="2400" i="1" dirty="0" err="1"/>
              <a:t>Pattern</a:t>
            </a:r>
            <a:r>
              <a:rPr lang="et-EE" sz="2400" i="1" dirty="0"/>
              <a:t> </a:t>
            </a:r>
            <a:r>
              <a:rPr lang="et-EE" sz="2400" i="1" dirty="0" err="1"/>
              <a:t>Recognition</a:t>
            </a:r>
            <a:r>
              <a:rPr lang="et-EE" sz="2400" dirty="0"/>
              <a:t>. 2022.</a:t>
            </a:r>
          </a:p>
          <a:p>
            <a:endParaRPr lang="en-US" sz="2400" dirty="0"/>
          </a:p>
          <a:p>
            <a:r>
              <a:rPr lang="et-EE" sz="2400" dirty="0" err="1"/>
              <a:t>Heylen</a:t>
            </a:r>
            <a:r>
              <a:rPr lang="et-EE" sz="2400" dirty="0"/>
              <a:t>, Jonas, et </a:t>
            </a:r>
            <a:r>
              <a:rPr lang="et-EE" sz="2400" dirty="0" err="1"/>
              <a:t>al</a:t>
            </a:r>
            <a:r>
              <a:rPr lang="et-EE" sz="2400" dirty="0"/>
              <a:t>. "</a:t>
            </a:r>
            <a:r>
              <a:rPr lang="et-EE" sz="2400" dirty="0" err="1"/>
              <a:t>MonoCInIS</a:t>
            </a:r>
            <a:r>
              <a:rPr lang="et-EE" sz="2400" dirty="0"/>
              <a:t>: </a:t>
            </a:r>
            <a:r>
              <a:rPr lang="et-EE" sz="2400" dirty="0" err="1"/>
              <a:t>Camera</a:t>
            </a:r>
            <a:r>
              <a:rPr lang="et-EE" sz="2400" dirty="0"/>
              <a:t> </a:t>
            </a:r>
            <a:r>
              <a:rPr lang="et-EE" sz="2400" dirty="0" err="1"/>
              <a:t>Independent</a:t>
            </a:r>
            <a:r>
              <a:rPr lang="et-EE" sz="2400" dirty="0"/>
              <a:t> </a:t>
            </a:r>
            <a:r>
              <a:rPr lang="et-EE" sz="2400" dirty="0" err="1"/>
              <a:t>Monocular</a:t>
            </a:r>
            <a:r>
              <a:rPr lang="et-EE" sz="2400" dirty="0"/>
              <a:t> 3D </a:t>
            </a:r>
            <a:r>
              <a:rPr lang="et-EE" sz="2400" dirty="0" err="1"/>
              <a:t>Object</a:t>
            </a:r>
            <a:r>
              <a:rPr lang="et-EE" sz="2400" dirty="0"/>
              <a:t> </a:t>
            </a:r>
            <a:r>
              <a:rPr lang="et-EE" sz="2400" dirty="0" err="1"/>
              <a:t>Detection</a:t>
            </a:r>
            <a:r>
              <a:rPr lang="et-EE" sz="2400" dirty="0"/>
              <a:t> </a:t>
            </a:r>
            <a:r>
              <a:rPr lang="et-EE" sz="2400" dirty="0" err="1"/>
              <a:t>using</a:t>
            </a:r>
            <a:r>
              <a:rPr lang="et-EE" sz="2400" dirty="0"/>
              <a:t> </a:t>
            </a:r>
            <a:r>
              <a:rPr lang="et-EE" sz="2400" dirty="0" err="1"/>
              <a:t>Instance</a:t>
            </a:r>
            <a:r>
              <a:rPr lang="et-EE" sz="2400" dirty="0"/>
              <a:t> </a:t>
            </a:r>
            <a:r>
              <a:rPr lang="et-EE" sz="2400" dirty="0" err="1"/>
              <a:t>Segmentation</a:t>
            </a:r>
            <a:r>
              <a:rPr lang="et-EE" sz="2400" dirty="0"/>
              <a:t>." </a:t>
            </a:r>
            <a:r>
              <a:rPr lang="et-EE" sz="2400" i="1" dirty="0" err="1"/>
              <a:t>Proceedings</a:t>
            </a:r>
            <a:r>
              <a:rPr lang="et-EE" sz="2400" i="1" dirty="0"/>
              <a:t> of </a:t>
            </a:r>
            <a:r>
              <a:rPr lang="et-EE" sz="2400" i="1" dirty="0" err="1"/>
              <a:t>the</a:t>
            </a:r>
            <a:r>
              <a:rPr lang="et-EE" sz="2400" i="1" dirty="0"/>
              <a:t> IEEE/CVF International </a:t>
            </a:r>
            <a:r>
              <a:rPr lang="et-EE" sz="2400" i="1" dirty="0" err="1"/>
              <a:t>Conference</a:t>
            </a:r>
            <a:r>
              <a:rPr lang="et-EE" sz="2400" i="1" dirty="0"/>
              <a:t> on Computer Vision</a:t>
            </a:r>
            <a:r>
              <a:rPr lang="et-EE" sz="2400" dirty="0"/>
              <a:t>. 2021.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t-EE" sz="2400" dirty="0"/>
          </a:p>
        </p:txBody>
      </p:sp>
      <p:sp>
        <p:nvSpPr>
          <p:cNvPr id="165" name="TextShape 3"/>
          <p:cNvSpPr txBox="1"/>
          <p:nvPr/>
        </p:nvSpPr>
        <p:spPr>
          <a:xfrm>
            <a:off x="11278800" y="6492960"/>
            <a:ext cx="54144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 algn="r">
              <a:lnSpc>
                <a:spcPct val="100000"/>
              </a:lnSpc>
            </a:pPr>
            <a:fld id="{417D6D8B-54B4-4062-88FA-B3A80663E0B2}" type="slidenum">
              <a:rPr lang="en-US" sz="10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9353160" y="6492960"/>
            <a:ext cx="1584720" cy="21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10180080" y="6492960"/>
            <a:ext cx="1315080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B8B8B"/>
                </a:solidFill>
                <a:latin typeface="Calibri"/>
              </a:rPr>
              <a:t>Joseph Birkner</a:t>
            </a:r>
          </a:p>
        </p:txBody>
      </p:sp>
      <p:sp>
        <p:nvSpPr>
          <p:cNvPr id="168" name="TextShape 6"/>
          <p:cNvSpPr txBox="1"/>
          <p:nvPr/>
        </p:nvSpPr>
        <p:spPr>
          <a:xfrm>
            <a:off x="371880" y="6495480"/>
            <a:ext cx="67716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2</a:t>
            </a:r>
            <a:r>
              <a:rPr lang="en-US" sz="1000" spc="-1" dirty="0">
                <a:solidFill>
                  <a:srgbClr val="8B8B8B"/>
                </a:solidFill>
                <a:latin typeface="Calibri"/>
              </a:rPr>
              <a:t>4</a:t>
            </a: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.06.2022</a:t>
            </a:r>
            <a:endParaRPr lang="en-US" sz="1000" b="0" strike="noStrike" spc="-1" dirty="0">
              <a:latin typeface="Times New Roman"/>
            </a:endParaRPr>
          </a:p>
        </p:txBody>
      </p:sp>
      <p:sp>
        <p:nvSpPr>
          <p:cNvPr id="169" name="TextShape 7"/>
          <p:cNvSpPr txBox="1"/>
          <p:nvPr/>
        </p:nvSpPr>
        <p:spPr>
          <a:xfrm>
            <a:off x="1161720" y="6492960"/>
            <a:ext cx="7869600" cy="217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B2B2B2"/>
                </a:solidFill>
                <a:latin typeface="Calibri"/>
              </a:rPr>
              <a:t>Initial Master’s Thesis Topic Presentation</a:t>
            </a:r>
            <a:endParaRPr lang="en-US" sz="10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0350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71520" y="623160"/>
            <a:ext cx="11448720" cy="678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65BD"/>
                </a:solidFill>
                <a:latin typeface="Calibri"/>
              </a:rPr>
              <a:t>References (so far)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71520" y="1302120"/>
            <a:ext cx="11448720" cy="4996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spcBef>
                <a:spcPts val="1001"/>
              </a:spcBef>
              <a:buClr>
                <a:srgbClr val="000000"/>
              </a:buClr>
            </a:pPr>
            <a:r>
              <a:rPr lang="et-EE" sz="2400" dirty="0" err="1"/>
              <a:t>Carrillo</a:t>
            </a:r>
            <a:r>
              <a:rPr lang="et-EE" sz="2400" dirty="0"/>
              <a:t>, Juan, and Steven </a:t>
            </a:r>
            <a:r>
              <a:rPr lang="et-EE" sz="2400" dirty="0" err="1"/>
              <a:t>Waslander</a:t>
            </a:r>
            <a:r>
              <a:rPr lang="et-EE" sz="2400" dirty="0"/>
              <a:t>. "Urbannet: </a:t>
            </a:r>
            <a:r>
              <a:rPr lang="et-EE" sz="2400" dirty="0" err="1"/>
              <a:t>Leveraging</a:t>
            </a:r>
            <a:r>
              <a:rPr lang="et-EE" sz="2400" dirty="0"/>
              <a:t> </a:t>
            </a:r>
            <a:r>
              <a:rPr lang="et-EE" sz="2400" dirty="0" err="1"/>
              <a:t>urban</a:t>
            </a:r>
            <a:r>
              <a:rPr lang="et-EE" sz="2400" dirty="0"/>
              <a:t> </a:t>
            </a:r>
            <a:r>
              <a:rPr lang="et-EE" sz="2400" dirty="0" err="1"/>
              <a:t>maps</a:t>
            </a:r>
            <a:r>
              <a:rPr lang="et-EE" sz="2400" dirty="0"/>
              <a:t> </a:t>
            </a:r>
            <a:r>
              <a:rPr lang="et-EE" sz="2400" dirty="0" err="1"/>
              <a:t>for</a:t>
            </a:r>
            <a:r>
              <a:rPr lang="et-EE" sz="2400" dirty="0"/>
              <a:t> </a:t>
            </a:r>
            <a:r>
              <a:rPr lang="et-EE" sz="2400" dirty="0" err="1"/>
              <a:t>long</a:t>
            </a:r>
            <a:r>
              <a:rPr lang="et-EE" sz="2400" dirty="0"/>
              <a:t> range 3d </a:t>
            </a:r>
            <a:r>
              <a:rPr lang="et-EE" sz="2400" dirty="0" err="1"/>
              <a:t>object</a:t>
            </a:r>
            <a:r>
              <a:rPr lang="et-EE" sz="2400" dirty="0"/>
              <a:t> </a:t>
            </a:r>
            <a:r>
              <a:rPr lang="et-EE" sz="2400" dirty="0" err="1"/>
              <a:t>detection</a:t>
            </a:r>
            <a:r>
              <a:rPr lang="et-EE" sz="2400" dirty="0"/>
              <a:t>." </a:t>
            </a:r>
            <a:r>
              <a:rPr lang="et-EE" sz="2400" i="1" dirty="0"/>
              <a:t>2021 IEEE International Intelligent </a:t>
            </a:r>
            <a:r>
              <a:rPr lang="et-EE" sz="2400" i="1" dirty="0" err="1"/>
              <a:t>Transportation</a:t>
            </a:r>
            <a:r>
              <a:rPr lang="et-EE" sz="2400" i="1" dirty="0"/>
              <a:t> Systems </a:t>
            </a:r>
            <a:r>
              <a:rPr lang="et-EE" sz="2400" i="1" dirty="0" err="1"/>
              <a:t>Conference</a:t>
            </a:r>
            <a:r>
              <a:rPr lang="et-EE" sz="2400" i="1" dirty="0"/>
              <a:t> (ITSC)</a:t>
            </a:r>
            <a:r>
              <a:rPr lang="et-EE" sz="2400" dirty="0"/>
              <a:t>. IEEE, 2021.</a:t>
            </a:r>
          </a:p>
          <a:p>
            <a:pPr marL="360">
              <a:spcBef>
                <a:spcPts val="1001"/>
              </a:spcBef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spcBef>
                <a:spcPts val="1001"/>
              </a:spcBef>
              <a:buClr>
                <a:srgbClr val="000000"/>
              </a:buClr>
            </a:pPr>
            <a:r>
              <a:rPr lang="et-EE" sz="2400" dirty="0" err="1"/>
              <a:t>Ye</a:t>
            </a:r>
            <a:r>
              <a:rPr lang="et-EE" sz="2400" dirty="0"/>
              <a:t>, </a:t>
            </a:r>
            <a:r>
              <a:rPr lang="et-EE" sz="2400" dirty="0" err="1"/>
              <a:t>Xiaoqing</a:t>
            </a:r>
            <a:r>
              <a:rPr lang="et-EE" sz="2400" dirty="0"/>
              <a:t>, et </a:t>
            </a:r>
            <a:r>
              <a:rPr lang="et-EE" sz="2400" dirty="0" err="1"/>
              <a:t>al</a:t>
            </a:r>
            <a:r>
              <a:rPr lang="et-EE" sz="2400" dirty="0"/>
              <a:t>. "Rope3D: The Roadside </a:t>
            </a:r>
            <a:r>
              <a:rPr lang="et-EE" sz="2400" dirty="0" err="1"/>
              <a:t>Perception</a:t>
            </a:r>
            <a:r>
              <a:rPr lang="et-EE" sz="2400" dirty="0"/>
              <a:t> </a:t>
            </a:r>
            <a:r>
              <a:rPr lang="et-EE" sz="2400" dirty="0" err="1"/>
              <a:t>Dataset</a:t>
            </a:r>
            <a:r>
              <a:rPr lang="et-EE" sz="2400" dirty="0"/>
              <a:t> </a:t>
            </a:r>
            <a:r>
              <a:rPr lang="et-EE" sz="2400" dirty="0" err="1"/>
              <a:t>for</a:t>
            </a:r>
            <a:r>
              <a:rPr lang="et-EE" sz="2400" dirty="0"/>
              <a:t> </a:t>
            </a:r>
            <a:r>
              <a:rPr lang="et-EE" sz="2400" dirty="0" err="1"/>
              <a:t>Autonomous</a:t>
            </a:r>
            <a:r>
              <a:rPr lang="et-EE" sz="2400" dirty="0"/>
              <a:t> </a:t>
            </a:r>
            <a:r>
              <a:rPr lang="et-EE" sz="2400" dirty="0" err="1"/>
              <a:t>Driving</a:t>
            </a:r>
            <a:r>
              <a:rPr lang="et-EE" sz="2400" dirty="0"/>
              <a:t> and </a:t>
            </a:r>
            <a:r>
              <a:rPr lang="et-EE" sz="2400" dirty="0" err="1"/>
              <a:t>Monocular</a:t>
            </a:r>
            <a:r>
              <a:rPr lang="et-EE" sz="2400" dirty="0"/>
              <a:t> 3D </a:t>
            </a:r>
            <a:r>
              <a:rPr lang="et-EE" sz="2400" dirty="0" err="1"/>
              <a:t>Object</a:t>
            </a:r>
            <a:r>
              <a:rPr lang="et-EE" sz="2400" dirty="0"/>
              <a:t> </a:t>
            </a:r>
            <a:r>
              <a:rPr lang="et-EE" sz="2400" dirty="0" err="1"/>
              <a:t>Detection</a:t>
            </a:r>
            <a:r>
              <a:rPr lang="et-EE" sz="2400" dirty="0"/>
              <a:t> </a:t>
            </a:r>
            <a:r>
              <a:rPr lang="et-EE" sz="2400" dirty="0" err="1"/>
              <a:t>Task</a:t>
            </a:r>
            <a:r>
              <a:rPr lang="et-EE" sz="2400" dirty="0"/>
              <a:t>." </a:t>
            </a:r>
            <a:r>
              <a:rPr lang="et-EE" sz="2400" i="1" dirty="0" err="1"/>
              <a:t>Proceedings</a:t>
            </a:r>
            <a:r>
              <a:rPr lang="et-EE" sz="2400" i="1" dirty="0"/>
              <a:t> of </a:t>
            </a:r>
            <a:r>
              <a:rPr lang="et-EE" sz="2400" i="1" dirty="0" err="1"/>
              <a:t>the</a:t>
            </a:r>
            <a:r>
              <a:rPr lang="et-EE" sz="2400" i="1" dirty="0"/>
              <a:t> IEEE/CVF </a:t>
            </a:r>
            <a:r>
              <a:rPr lang="et-EE" sz="2400" i="1" dirty="0" err="1"/>
              <a:t>Conference</a:t>
            </a:r>
            <a:r>
              <a:rPr lang="et-EE" sz="2400" i="1" dirty="0"/>
              <a:t> on Computer Vision and </a:t>
            </a:r>
            <a:r>
              <a:rPr lang="et-EE" sz="2400" i="1" dirty="0" err="1"/>
              <a:t>Pattern</a:t>
            </a:r>
            <a:r>
              <a:rPr lang="et-EE" sz="2400" i="1" dirty="0"/>
              <a:t> </a:t>
            </a:r>
            <a:r>
              <a:rPr lang="et-EE" sz="2400" i="1" dirty="0" err="1"/>
              <a:t>Recognition</a:t>
            </a:r>
            <a:r>
              <a:rPr lang="et-EE" sz="2400" dirty="0"/>
              <a:t>. 2022.</a:t>
            </a:r>
          </a:p>
          <a:p>
            <a:pPr marL="360">
              <a:spcBef>
                <a:spcPts val="1001"/>
              </a:spcBef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spcBef>
                <a:spcPts val="1001"/>
              </a:spcBef>
              <a:buClr>
                <a:srgbClr val="000000"/>
              </a:buClr>
            </a:pPr>
            <a:r>
              <a:rPr lang="en-US" sz="2400" dirty="0"/>
              <a:t>Li, </a:t>
            </a:r>
            <a:r>
              <a:rPr lang="en-US" sz="2400" dirty="0" err="1"/>
              <a:t>Peixuan</a:t>
            </a:r>
            <a:r>
              <a:rPr lang="en-US" sz="2400" dirty="0"/>
              <a:t>, and </a:t>
            </a:r>
            <a:r>
              <a:rPr lang="en-US" sz="2400" dirty="0" err="1"/>
              <a:t>Jieyu</a:t>
            </a:r>
            <a:r>
              <a:rPr lang="en-US" sz="2400" dirty="0"/>
              <a:t> </a:t>
            </a:r>
            <a:r>
              <a:rPr lang="en-US" sz="2400" dirty="0" err="1"/>
              <a:t>Jin</a:t>
            </a:r>
            <a:r>
              <a:rPr lang="en-US" sz="2400" dirty="0"/>
              <a:t>. "Time3D: End-to-End Joint Monocular 3D Object Detection and Tracking for Autonomous Driving." </a:t>
            </a:r>
            <a:r>
              <a:rPr lang="en-US" sz="2400" i="1" dirty="0"/>
              <a:t>Proceedings of the IEEE/CVF Conference on Computer Vision and Pattern Recognition</a:t>
            </a:r>
            <a:r>
              <a:rPr lang="en-US" sz="2400" dirty="0"/>
              <a:t>. 2022.</a:t>
            </a:r>
          </a:p>
          <a:p>
            <a:pPr marL="360">
              <a:spcBef>
                <a:spcPts val="1001"/>
              </a:spcBef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11278800" y="6492960"/>
            <a:ext cx="54144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 algn="r">
              <a:lnSpc>
                <a:spcPct val="100000"/>
              </a:lnSpc>
            </a:pPr>
            <a:fld id="{417D6D8B-54B4-4062-88FA-B3A80663E0B2}" type="slidenum">
              <a:rPr lang="en-US" sz="1000" b="0" strike="noStrike" spc="-1">
                <a:solidFill>
                  <a:srgbClr val="8B8B8B"/>
                </a:solidFill>
                <a:latin typeface="Calibri"/>
              </a:rPr>
              <a:t>8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9353160" y="6492960"/>
            <a:ext cx="1584720" cy="21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10180080" y="6492960"/>
            <a:ext cx="1315080" cy="21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B8B8B"/>
                </a:solidFill>
                <a:latin typeface="Calibri"/>
              </a:rPr>
              <a:t>Joseph Birkner</a:t>
            </a:r>
          </a:p>
        </p:txBody>
      </p:sp>
      <p:sp>
        <p:nvSpPr>
          <p:cNvPr id="168" name="TextShape 6"/>
          <p:cNvSpPr txBox="1"/>
          <p:nvPr/>
        </p:nvSpPr>
        <p:spPr>
          <a:xfrm>
            <a:off x="371880" y="6495480"/>
            <a:ext cx="677160" cy="214200"/>
          </a:xfrm>
          <a:prstGeom prst="rect">
            <a:avLst/>
          </a:prstGeom>
          <a:noFill/>
          <a:ln>
            <a:noFill/>
          </a:ln>
        </p:spPr>
        <p:txBody>
          <a:bodyPr lIns="36000" rIns="36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2</a:t>
            </a:r>
            <a:r>
              <a:rPr lang="en-US" sz="1000" spc="-1" dirty="0">
                <a:solidFill>
                  <a:srgbClr val="8B8B8B"/>
                </a:solidFill>
                <a:latin typeface="Calibri"/>
              </a:rPr>
              <a:t>4</a:t>
            </a:r>
            <a:r>
              <a:rPr lang="hr-HR" sz="1000" b="0" strike="noStrike" spc="-1" dirty="0">
                <a:solidFill>
                  <a:srgbClr val="8B8B8B"/>
                </a:solidFill>
                <a:latin typeface="Calibri"/>
              </a:rPr>
              <a:t>.06.2022</a:t>
            </a:r>
            <a:endParaRPr lang="en-US" sz="1000" b="0" strike="noStrike" spc="-1" dirty="0">
              <a:latin typeface="Times New Roman"/>
            </a:endParaRPr>
          </a:p>
        </p:txBody>
      </p:sp>
      <p:sp>
        <p:nvSpPr>
          <p:cNvPr id="169" name="TextShape 7"/>
          <p:cNvSpPr txBox="1"/>
          <p:nvPr/>
        </p:nvSpPr>
        <p:spPr>
          <a:xfrm>
            <a:off x="1161720" y="6492960"/>
            <a:ext cx="7869600" cy="217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B2B2B2"/>
                </a:solidFill>
                <a:latin typeface="Calibri"/>
              </a:rPr>
              <a:t>Initial Master’s Thesis Topic Presentation</a:t>
            </a:r>
            <a:endParaRPr lang="en-US" sz="10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649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</TotalTime>
  <Words>666</Words>
  <Application>Microsoft Office PowerPoint</Application>
  <PresentationFormat>Widescreen</PresentationFormat>
  <Paragraphs>100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Technische Universität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Florian Walter</dc:creator>
  <dc:description/>
  <cp:lastModifiedBy>Joseph Birkner</cp:lastModifiedBy>
  <cp:revision>123</cp:revision>
  <dcterms:created xsi:type="dcterms:W3CDTF">2019-08-14T14:18:55Z</dcterms:created>
  <dcterms:modified xsi:type="dcterms:W3CDTF">2022-06-24T08:18:44Z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Technische Universität München</vt:lpwstr>
  </property>
  <property fmtid="{D5CDD505-2E9C-101B-9397-08002B2CF9AE}" pid="4" name="HiddenSlides">
    <vt:i4>1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Manager">
    <vt:lpwstr>knoll@mytum.de</vt:lpwstr>
  </property>
  <property fmtid="{D5CDD505-2E9C-101B-9397-08002B2CF9AE}" pid="9" name="Notes">
    <vt:i4>17</vt:i4>
  </property>
  <property fmtid="{D5CDD505-2E9C-101B-9397-08002B2CF9AE}" pid="10" name="PresentationFormat">
    <vt:lpwstr>Breitbild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27</vt:i4>
  </property>
</Properties>
</file>